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3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9"/>
  </p:notesMasterIdLst>
  <p:sldIdLst>
    <p:sldId id="476" r:id="rId3"/>
    <p:sldId id="480" r:id="rId4"/>
    <p:sldId id="481" r:id="rId5"/>
    <p:sldId id="486" r:id="rId6"/>
    <p:sldId id="482" r:id="rId7"/>
    <p:sldId id="503" r:id="rId8"/>
    <p:sldId id="504" r:id="rId9"/>
    <p:sldId id="505" r:id="rId10"/>
    <p:sldId id="483" r:id="rId11"/>
    <p:sldId id="506" r:id="rId12"/>
    <p:sldId id="507" r:id="rId13"/>
    <p:sldId id="508" r:id="rId14"/>
    <p:sldId id="509" r:id="rId15"/>
    <p:sldId id="510" r:id="rId16"/>
    <p:sldId id="511" r:id="rId17"/>
    <p:sldId id="512" r:id="rId18"/>
    <p:sldId id="513" r:id="rId19"/>
    <p:sldId id="514" r:id="rId20"/>
    <p:sldId id="515" r:id="rId21"/>
    <p:sldId id="529" r:id="rId22"/>
    <p:sldId id="484" r:id="rId23"/>
    <p:sldId id="517" r:id="rId24"/>
    <p:sldId id="518" r:id="rId25"/>
    <p:sldId id="520" r:id="rId26"/>
    <p:sldId id="519" r:id="rId27"/>
    <p:sldId id="521" r:id="rId28"/>
    <p:sldId id="522" r:id="rId29"/>
    <p:sldId id="523" r:id="rId30"/>
    <p:sldId id="524" r:id="rId31"/>
    <p:sldId id="525" r:id="rId32"/>
    <p:sldId id="526" r:id="rId33"/>
    <p:sldId id="527" r:id="rId34"/>
    <p:sldId id="502" r:id="rId35"/>
    <p:sldId id="490" r:id="rId36"/>
    <p:sldId id="528" r:id="rId37"/>
    <p:sldId id="500" r:id="rId38"/>
  </p:sldIdLst>
  <p:sldSz cx="12192000" cy="6858000"/>
  <p:notesSz cx="6858000" cy="9144000"/>
  <p:embeddedFontLst>
    <p:embeddedFont>
      <p:font typeface="微软雅黑" panose="020B0503020204020204" charset="-122"/>
      <p:regular r:id="rId44"/>
    </p:embeddedFont>
    <p:embeddedFont>
      <p:font typeface="Mongolian Baiti" panose="03000500000000000000" pitchFamily="66" charset="0"/>
      <p:regular r:id="rId45"/>
    </p:embeddedFont>
    <p:embeddedFont>
      <p:font typeface="思源黑体 CN Light" panose="020B0300000000000000" pitchFamily="34" charset="-122"/>
      <p:regular r:id="rId46"/>
    </p:embeddedFont>
    <p:embeddedFont>
      <p:font typeface="等线" panose="02010600030101010101" charset="-122"/>
      <p:regular r:id="rId47"/>
    </p:embeddedFont>
    <p:embeddedFont>
      <p:font typeface="等线 Light" panose="02010600030101010101" charset="-122"/>
      <p:regular r:id="rId48"/>
    </p:embeddedFont>
  </p:embeddedFontLst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彭 玉凤" initials="彭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478A"/>
    <a:srgbClr val="0779B3"/>
    <a:srgbClr val="02A4BB"/>
    <a:srgbClr val="004EC0"/>
    <a:srgbClr val="004EBE"/>
    <a:srgbClr val="E3F8F6"/>
    <a:srgbClr val="1F7B72"/>
    <a:srgbClr val="FA0100"/>
    <a:srgbClr val="3F5D64"/>
    <a:srgbClr val="F5E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99" autoAdjust="0"/>
    <p:restoredTop sz="95244" autoAdjust="0"/>
  </p:normalViewPr>
  <p:slideViewPr>
    <p:cSldViewPr snapToGrid="0">
      <p:cViewPr varScale="1">
        <p:scale>
          <a:sx n="83" d="100"/>
          <a:sy n="83" d="100"/>
        </p:scale>
        <p:origin x="2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gs" Target="tags/tag2.xml"/><Relationship Id="rId48" Type="http://schemas.openxmlformats.org/officeDocument/2006/relationships/font" Target="fonts/font5.fntdata"/><Relationship Id="rId47" Type="http://schemas.openxmlformats.org/officeDocument/2006/relationships/font" Target="fonts/font4.fntdata"/><Relationship Id="rId46" Type="http://schemas.openxmlformats.org/officeDocument/2006/relationships/font" Target="fonts/font3.fntdata"/><Relationship Id="rId45" Type="http://schemas.openxmlformats.org/officeDocument/2006/relationships/font" Target="fonts/font2.fntdata"/><Relationship Id="rId44" Type="http://schemas.openxmlformats.org/officeDocument/2006/relationships/font" Target="fonts/font1.fntdata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4B8D6-D3B2-41EA-8A14-DDB9D85502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B1140-33F8-4D7B-9700-972C31F361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9755" y="2479040"/>
            <a:ext cx="884872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5000" dirty="0">
                <a:solidFill>
                  <a:schemeClr val="bg1"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渔业产业地图信息可视化平台</a:t>
            </a:r>
            <a:endParaRPr lang="zh-CN" altLang="en-US" sz="5000" dirty="0">
              <a:solidFill>
                <a:schemeClr val="bg1"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ongolian Baiti" panose="03000500000000000000" pitchFamily="66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67510" y="3453621"/>
            <a:ext cx="8179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bg1">
                    <a:lumMod val="8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《软件工程管理》第六小组 </a:t>
            </a:r>
            <a:r>
              <a:rPr lang="zh-CN" altLang="en-US" sz="1800" dirty="0">
                <a:solidFill>
                  <a:schemeClr val="bg1">
                    <a:lumMod val="8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中期</a:t>
            </a:r>
            <a:r>
              <a:rPr lang="en-US" altLang="zh-CN" sz="1800" dirty="0">
                <a:solidFill>
                  <a:schemeClr val="bg1">
                    <a:lumMod val="8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报告</a:t>
            </a:r>
            <a:endParaRPr lang="en-US" altLang="zh-CN" sz="1800" dirty="0">
              <a:solidFill>
                <a:schemeClr val="bg1">
                  <a:lumMod val="85000"/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68000" y="5210386"/>
            <a:ext cx="257926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  <a:alpha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ongolian Baiti" panose="03000500000000000000" pitchFamily="66" charset="0"/>
              </a:defRPr>
            </a:lvl1pPr>
          </a:lstStyle>
          <a:p>
            <a:pPr algn="ctr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汇报人：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裴宇航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52111" y="5207154"/>
            <a:ext cx="257926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  <a:alpha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ongolian Baiti" panose="03000500000000000000" pitchFamily="66" charset="0"/>
              </a:defRPr>
            </a:lvl1pPr>
          </a:lstStyle>
          <a:p>
            <a:pPr algn="ctr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日期：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2022.11.28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695325" y="5172864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: 圆角 20"/>
          <p:cNvSpPr/>
          <p:nvPr/>
        </p:nvSpPr>
        <p:spPr>
          <a:xfrm>
            <a:off x="3935332" y="5172864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67690" y="1671320"/>
            <a:ext cx="884872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5000" b="1" dirty="0">
                <a:solidFill>
                  <a:schemeClr val="bg2">
                    <a:lumMod val="7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渔我所欲</a:t>
            </a:r>
            <a:endParaRPr lang="zh-CN" altLang="en-US" sz="5000" b="1" dirty="0">
              <a:solidFill>
                <a:schemeClr val="bg2">
                  <a:lumMod val="75000"/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ongolian Baiti" panose="03000500000000000000" pitchFamily="66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5145" y="3987021"/>
            <a:ext cx="8179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bg1">
                    <a:lumMod val="8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组长：裴宇航      组员：高世山 沈轩喆 沈韵沨 吴樊 应凌凯</a:t>
            </a:r>
            <a:endParaRPr lang="en-US" altLang="zh-CN" sz="1800" dirty="0">
              <a:solidFill>
                <a:schemeClr val="bg1">
                  <a:lumMod val="85000"/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需求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分析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8385" y="1531620"/>
            <a:ext cx="10468610" cy="33839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系统设计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825" y="1626870"/>
            <a:ext cx="10486390" cy="33978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编码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215" y="1499235"/>
            <a:ext cx="10828020" cy="35496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设计优化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955" y="1355725"/>
            <a:ext cx="10659745" cy="34512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整合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205" y="1487170"/>
            <a:ext cx="10926445" cy="35159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6.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单元测试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660" y="1393825"/>
            <a:ext cx="10873740" cy="35109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7.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集成测试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995" y="1278890"/>
            <a:ext cx="10847705" cy="35007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8.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部署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790" y="1270000"/>
            <a:ext cx="10779760" cy="34899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9.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编写用户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手册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461770"/>
            <a:ext cx="10726420" cy="34753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10.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准备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结题答辩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1416685"/>
            <a:ext cx="10815320" cy="35020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0"/>
            <a:ext cx="4384431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94759" y="0"/>
            <a:ext cx="589672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97309" y="491514"/>
            <a:ext cx="817960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6000" dirty="0">
                <a:solidFill>
                  <a:schemeClr val="bg1">
                    <a:lumMod val="8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CONTENTS</a:t>
            </a:r>
            <a:endParaRPr lang="zh-CN" altLang="en-US" sz="6000" dirty="0">
              <a:solidFill>
                <a:schemeClr val="bg1">
                  <a:lumMod val="8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16441" y="1668236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01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16441" y="2165924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416441" y="2651065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02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16441" y="3148753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16441" y="3703334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03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16441" y="4201022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416441" y="4698710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04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16441" y="5196398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621502" y="1843489"/>
            <a:ext cx="3953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POSans M" panose="00020600040101010101" pitchFamily="18" charset="-122"/>
              </a:rPr>
              <a:t>项目简介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OPPOSans M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21502" y="3856700"/>
            <a:ext cx="2455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POSans M" panose="00020600040101010101" pitchFamily="18" charset="-122"/>
              </a:rPr>
              <a:t>过程管理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OPPOSans M" panose="00020600040101010101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11977" y="2822086"/>
            <a:ext cx="3953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POSans M" panose="00020600040101010101" pitchFamily="18" charset="-122"/>
              </a:rPr>
              <a:t>需求分析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OPPOSans M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621502" y="4883051"/>
            <a:ext cx="3168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POSans M" panose="00020600040101010101" pitchFamily="18" charset="-122"/>
              </a:rPr>
              <a:t>现阶段成果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OPPOSans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16441" y="5773130"/>
            <a:ext cx="8785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05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16441" y="6270818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621502" y="5977156"/>
            <a:ext cx="3168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POSans M" panose="00020600040101010101" pitchFamily="18" charset="-122"/>
              </a:rPr>
              <a:t>现有问题诊断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Pert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图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915" y="1330960"/>
            <a:ext cx="8726170" cy="38500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60500" y="5471795"/>
            <a:ext cx="4730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关键路径：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1-&gt;2-&gt;4-&gt;6-&gt;7-&gt;8-&gt;9-&gt;10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04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现阶段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成果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目前系统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架构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9365" y="2204085"/>
            <a:ext cx="9653270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界面：首页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首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0" y="1162685"/>
            <a:ext cx="7491095" cy="44475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界面：首页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 /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管理员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登录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管理员登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9775" y="1338580"/>
            <a:ext cx="7180580" cy="42640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6006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界面：管理员注册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管理员注册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2455" y="1256030"/>
            <a:ext cx="7327900" cy="43510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6006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界面：管理员增加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 descr="增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3250" y="1360170"/>
            <a:ext cx="7317105" cy="43453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6006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界面：管理员管理数据（删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改）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管理数据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1025" y="1218565"/>
            <a:ext cx="7350760" cy="43649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6006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界面：用户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查看表格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用户查看表格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3725" y="1181100"/>
            <a:ext cx="7330440" cy="43529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6006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界面：用户查看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地图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用户查看地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325" y="1290955"/>
            <a:ext cx="7352030" cy="43656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项目简介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ongolian Baiti" panose="03000500000000000000" pitchFamily="6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01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6006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数据库建表信息：admin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 / user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2250" y="1438910"/>
            <a:ext cx="5835015" cy="14909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3476625"/>
            <a:ext cx="5809615" cy="13646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6006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数据库建表信息：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coverage / tag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170" y="1546860"/>
            <a:ext cx="5814695" cy="13957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3540760"/>
            <a:ext cx="5828030" cy="13703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7524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数据库建表信息：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data_column / data_table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170" y="1395095"/>
            <a:ext cx="5833110" cy="1558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3547745"/>
            <a:ext cx="5861050" cy="13557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05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现有问题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诊断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699760" y="-647700"/>
            <a:ext cx="5760720" cy="5760720"/>
          </a:xfrm>
          <a:prstGeom prst="ellipse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984250" y="1940560"/>
            <a:ext cx="4548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先前需求主体不聚焦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7269480" y="-1043940"/>
            <a:ext cx="5760720" cy="5760720"/>
          </a:xfrm>
          <a:custGeom>
            <a:avLst/>
            <a:gdLst>
              <a:gd name="connsiteX0" fmla="*/ 1767840 w 3535680"/>
              <a:gd name="connsiteY0" fmla="*/ 0 h 3535680"/>
              <a:gd name="connsiteX1" fmla="*/ 3535680 w 3535680"/>
              <a:gd name="connsiteY1" fmla="*/ 1767840 h 3535680"/>
              <a:gd name="connsiteX2" fmla="*/ 1767840 w 3535680"/>
              <a:gd name="connsiteY2" fmla="*/ 3535680 h 3535680"/>
              <a:gd name="connsiteX3" fmla="*/ 0 w 3535680"/>
              <a:gd name="connsiteY3" fmla="*/ 1767840 h 3535680"/>
              <a:gd name="connsiteX4" fmla="*/ 1767840 w 3535680"/>
              <a:gd name="connsiteY4" fmla="*/ 0 h 353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5680" h="3535680">
                <a:moveTo>
                  <a:pt x="1767840" y="0"/>
                </a:moveTo>
                <a:cubicBezTo>
                  <a:pt x="2744191" y="0"/>
                  <a:pt x="3535680" y="791489"/>
                  <a:pt x="3535680" y="1767840"/>
                </a:cubicBezTo>
                <a:cubicBezTo>
                  <a:pt x="3535680" y="2744191"/>
                  <a:pt x="2744191" y="3535680"/>
                  <a:pt x="1767840" y="3535680"/>
                </a:cubicBezTo>
                <a:cubicBezTo>
                  <a:pt x="791489" y="3535680"/>
                  <a:pt x="0" y="2744191"/>
                  <a:pt x="0" y="1767840"/>
                </a:cubicBezTo>
                <a:cubicBezTo>
                  <a:pt x="0" y="791489"/>
                  <a:pt x="791489" y="0"/>
                  <a:pt x="1767840" y="0"/>
                </a:cubicBezTo>
                <a:close/>
              </a:path>
            </a:pathLst>
          </a:custGeom>
        </p:spPr>
      </p:pic>
      <p:sp>
        <p:nvSpPr>
          <p:cNvPr id="7" name="椭圆 6"/>
          <p:cNvSpPr/>
          <p:nvPr/>
        </p:nvSpPr>
        <p:spPr>
          <a:xfrm>
            <a:off x="10683240" y="5379720"/>
            <a:ext cx="640080" cy="640080"/>
          </a:xfrm>
          <a:prstGeom prst="ellipse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21336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10" name="文本框 9"/>
          <p:cNvSpPr txBox="1"/>
          <p:nvPr/>
        </p:nvSpPr>
        <p:spPr>
          <a:xfrm>
            <a:off x="897255" y="3175000"/>
            <a:ext cx="50565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聚焦于渔业从业者</a:t>
            </a:r>
            <a:endParaRPr lang="en-US" altLang="zh-CN" sz="2000">
              <a:solidFill>
                <a:schemeClr val="tx1">
                  <a:lumMod val="65000"/>
                  <a:lumOff val="35000"/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在数据源选择上，注重与生产相关的数据</a:t>
            </a:r>
            <a:endParaRPr lang="en-US" altLang="zh-CN" sz="2000" dirty="0">
              <a:solidFill>
                <a:schemeClr val="tx1">
                  <a:lumMod val="65000"/>
                  <a:lumOff val="35000"/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能够支持相关决策服务</a:t>
            </a:r>
            <a:endParaRPr lang="en-US" altLang="zh-CN" sz="2000" dirty="0">
              <a:solidFill>
                <a:schemeClr val="tx1">
                  <a:lumMod val="65000"/>
                  <a:lumOff val="35000"/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>
              <a:solidFill>
                <a:schemeClr val="tx1">
                  <a:lumMod val="65000"/>
                  <a:lumOff val="35000"/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ongolian Baiti" panose="03000500000000000000" pitchFamily="66" charset="0"/>
            </a:endParaRPr>
          </a:p>
        </p:txBody>
      </p:sp>
      <p:pic>
        <p:nvPicPr>
          <p:cNvPr id="4" name="图片 3" descr="感叹号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610" y="1750060"/>
            <a:ext cx="8509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699760" y="-647700"/>
            <a:ext cx="5760720" cy="5760720"/>
          </a:xfrm>
          <a:prstGeom prst="ellipse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1098550" y="1750060"/>
            <a:ext cx="32962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编码时间分散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编码合作有难度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7269480" y="-1043940"/>
            <a:ext cx="5760720" cy="5760720"/>
          </a:xfrm>
          <a:custGeom>
            <a:avLst/>
            <a:gdLst>
              <a:gd name="connsiteX0" fmla="*/ 1767840 w 3535680"/>
              <a:gd name="connsiteY0" fmla="*/ 0 h 3535680"/>
              <a:gd name="connsiteX1" fmla="*/ 3535680 w 3535680"/>
              <a:gd name="connsiteY1" fmla="*/ 1767840 h 3535680"/>
              <a:gd name="connsiteX2" fmla="*/ 1767840 w 3535680"/>
              <a:gd name="connsiteY2" fmla="*/ 3535680 h 3535680"/>
              <a:gd name="connsiteX3" fmla="*/ 0 w 3535680"/>
              <a:gd name="connsiteY3" fmla="*/ 1767840 h 3535680"/>
              <a:gd name="connsiteX4" fmla="*/ 1767840 w 3535680"/>
              <a:gd name="connsiteY4" fmla="*/ 0 h 353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5680" h="3535680">
                <a:moveTo>
                  <a:pt x="1767840" y="0"/>
                </a:moveTo>
                <a:cubicBezTo>
                  <a:pt x="2744191" y="0"/>
                  <a:pt x="3535680" y="791489"/>
                  <a:pt x="3535680" y="1767840"/>
                </a:cubicBezTo>
                <a:cubicBezTo>
                  <a:pt x="3535680" y="2744191"/>
                  <a:pt x="2744191" y="3535680"/>
                  <a:pt x="1767840" y="3535680"/>
                </a:cubicBezTo>
                <a:cubicBezTo>
                  <a:pt x="791489" y="3535680"/>
                  <a:pt x="0" y="2744191"/>
                  <a:pt x="0" y="1767840"/>
                </a:cubicBezTo>
                <a:cubicBezTo>
                  <a:pt x="0" y="791489"/>
                  <a:pt x="791489" y="0"/>
                  <a:pt x="1767840" y="0"/>
                </a:cubicBezTo>
                <a:close/>
              </a:path>
            </a:pathLst>
          </a:custGeom>
        </p:spPr>
      </p:pic>
      <p:sp>
        <p:nvSpPr>
          <p:cNvPr id="7" name="椭圆 6"/>
          <p:cNvSpPr/>
          <p:nvPr/>
        </p:nvSpPr>
        <p:spPr>
          <a:xfrm>
            <a:off x="10683240" y="5379720"/>
            <a:ext cx="640080" cy="640080"/>
          </a:xfrm>
          <a:prstGeom prst="ellipse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21336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10" name="文本框 9"/>
          <p:cNvSpPr txBox="1"/>
          <p:nvPr/>
        </p:nvSpPr>
        <p:spPr>
          <a:xfrm>
            <a:off x="1049655" y="3286760"/>
            <a:ext cx="50565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规范注释</a:t>
            </a:r>
            <a:endParaRPr lang="en-US" altLang="zh-CN" sz="2000">
              <a:solidFill>
                <a:schemeClr val="tx1">
                  <a:lumMod val="65000"/>
                  <a:lumOff val="35000"/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各方面编码同学单独进行会议</a:t>
            </a:r>
            <a:endParaRPr lang="en-US" altLang="zh-CN" sz="2000">
              <a:solidFill>
                <a:schemeClr val="tx1">
                  <a:lumMod val="65000"/>
                  <a:lumOff val="35000"/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前后端同学面对面对接</a:t>
            </a:r>
            <a:endParaRPr lang="en-US" altLang="zh-CN" sz="2000">
              <a:solidFill>
                <a:schemeClr val="tx1">
                  <a:lumMod val="65000"/>
                  <a:lumOff val="35000"/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ongolian Baiti" panose="03000500000000000000" pitchFamily="66" charset="0"/>
            </a:endParaRPr>
          </a:p>
        </p:txBody>
      </p:sp>
      <p:pic>
        <p:nvPicPr>
          <p:cNvPr id="4" name="图片 3" descr="感叹号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610" y="1750060"/>
            <a:ext cx="8509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73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730333"/>
            <a:ext cx="162184" cy="4317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79575" y="3168506"/>
            <a:ext cx="8179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bg1">
                    <a:lumMod val="8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组长：裴宇航      组员：高世山 沈轩喆 沈韵沨 吴樊 应凌凯 </a:t>
            </a:r>
            <a:endParaRPr lang="en-US" altLang="zh-CN" sz="1800" dirty="0">
              <a:solidFill>
                <a:schemeClr val="bg1">
                  <a:lumMod val="85000"/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8000" y="4266141"/>
            <a:ext cx="257926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  <a:alpha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ongolian Baiti" panose="03000500000000000000" pitchFamily="66" charset="0"/>
              </a:defRPr>
            </a:lvl1pPr>
          </a:lstStyle>
          <a:p>
            <a:pPr algn="ctr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汇报人：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裴宇航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52111" y="4262909"/>
            <a:ext cx="257926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  <a:alpha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ongolian Baiti" panose="03000500000000000000" pitchFamily="66" charset="0"/>
              </a:defRPr>
            </a:lvl1pPr>
          </a:lstStyle>
          <a:p>
            <a:pPr algn="ctr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日期：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2022.11.28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695325" y="42286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/>
          <p:cNvSpPr/>
          <p:nvPr/>
        </p:nvSpPr>
        <p:spPr>
          <a:xfrm>
            <a:off x="3935332" y="42286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 rot="16200000">
            <a:off x="10610040" y="4771362"/>
            <a:ext cx="162186" cy="3001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79575" y="2006793"/>
            <a:ext cx="8179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72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THANK YOU</a:t>
            </a:r>
            <a:r>
              <a:rPr lang="zh-CN" altLang="en-US" sz="72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！</a:t>
            </a:r>
            <a:endParaRPr lang="zh-CN" altLang="en-US" sz="72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 rot="5400000">
            <a:off x="-1423035" y="1423670"/>
            <a:ext cx="6857365" cy="4010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97655" y="262255"/>
            <a:ext cx="39071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0" i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项目名称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70425" y="845820"/>
            <a:ext cx="64338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渔我所欲</a:t>
            </a:r>
            <a:r>
              <a:rPr lang="en-US" altLang="zh-CN" sz="2000" dirty="0">
                <a:solidFill>
                  <a:schemeClr val="tx1"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000" dirty="0">
                <a:solidFill>
                  <a:schemeClr val="tx1"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渔业产业地图信息可视化平台</a:t>
            </a:r>
            <a:endParaRPr lang="zh-CN" altLang="en-US" sz="2000" dirty="0">
              <a:solidFill>
                <a:schemeClr val="tx1"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689080" y="6013807"/>
            <a:ext cx="502920" cy="32004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097655" y="1897380"/>
            <a:ext cx="39071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0" i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70425" y="2480945"/>
            <a:ext cx="69742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信息可视化平台清晰呈现与直观对比，大幅降低信息分析成本、提升决策效率</a:t>
            </a:r>
            <a:endParaRPr sz="2000" dirty="0">
              <a:solidFill>
                <a:schemeClr val="tx1"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现阶段渔业领域的信息可视化平台存在明显缺位</a:t>
            </a:r>
            <a:endParaRPr sz="2000" dirty="0">
              <a:solidFill>
                <a:schemeClr val="tx1"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现阶段渔业领域的信息可视化平台存在明显缺位</a:t>
            </a:r>
            <a:endParaRPr sz="2000" dirty="0">
              <a:solidFill>
                <a:schemeClr val="tx1"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97655" y="4707890"/>
            <a:ext cx="39071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0" i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70425" y="5291455"/>
            <a:ext cx="64338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sz="2000" dirty="0">
                <a:solidFill>
                  <a:schemeClr val="tx1"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渔业相关从业者</a:t>
            </a:r>
            <a:endParaRPr sz="2000" dirty="0">
              <a:solidFill>
                <a:schemeClr val="tx1"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02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需求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分析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总用例图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4700" y="1192530"/>
            <a:ext cx="7476490" cy="4265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9568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用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户需求分析图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 / 系统模块架构图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015" y="5654675"/>
            <a:ext cx="61283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数据可视化模块是本系统的核心模块，也是具有最高优先级的模块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5768697"/>
            <a:ext cx="502920" cy="32004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7625" y="1367790"/>
            <a:ext cx="8488045" cy="12960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25" y="3137535"/>
            <a:ext cx="8983980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ER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图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2860" y="1250950"/>
            <a:ext cx="8838565" cy="4356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03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过程管理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7335,&quot;width&quot;:22695}"/>
</p:tagLst>
</file>

<file path=ppt/tags/tag2.xml><?xml version="1.0" encoding="utf-8"?>
<p:tagLst xmlns:p="http://schemas.openxmlformats.org/presentationml/2006/main">
  <p:tag name="COMMONDATA" val="eyJjb3VudCI6MywiaGRpZCI6ImE5YzlhZDRhYmU4NTUxZjUzOWExOTRiMzRiNDFiNTcxIiwidXNlckNvdW50Ijoz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729</Words>
  <Application>WPS 演示</Application>
  <PresentationFormat>宽屏</PresentationFormat>
  <Paragraphs>143</Paragraphs>
  <Slides>36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2" baseType="lpstr">
      <vt:lpstr>Arial</vt:lpstr>
      <vt:lpstr>宋体</vt:lpstr>
      <vt:lpstr>Wingdings</vt:lpstr>
      <vt:lpstr>仓耳渔阳体 W05</vt:lpstr>
      <vt:lpstr>微软雅黑</vt:lpstr>
      <vt:lpstr>Mongolian Baiti</vt:lpstr>
      <vt:lpstr>Roboto Light</vt:lpstr>
      <vt:lpstr>Wide Latin</vt:lpstr>
      <vt:lpstr>思源黑体 CN Light</vt:lpstr>
      <vt:lpstr>Roboto Black</vt:lpstr>
      <vt:lpstr>OPPOSans M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彭 玉凤</dc:creator>
  <cp:lastModifiedBy>归去来.</cp:lastModifiedBy>
  <cp:revision>178</cp:revision>
  <dcterms:created xsi:type="dcterms:W3CDTF">2022-04-20T12:00:00Z</dcterms:created>
  <dcterms:modified xsi:type="dcterms:W3CDTF">2022-11-27T10:33:01Z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6D4C171DFAA44A84A69A73B34718A0DD</vt:lpwstr>
  </property>
  <property fmtid="{D5CDD505-2E9C-101B-9397-08002B2CF9AE}" pid="3" name="KSOProductBuildVer">
    <vt:lpwstr>2052-11.1.0.12651</vt:lpwstr>
  </property>
  <property fmtid="{D5CDD505-2E9C-101B-9397-08002B2CF9AE}" pid="4" name="KSOTemplateUUID">
    <vt:lpwstr>v1.0_mb_IoTl9eIE+R1ahZk6Y8cu0w==</vt:lpwstr>
  </property>
</Properties>
</file>